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9" r:id="rId4"/>
    <p:sldId id="269" r:id="rId5"/>
    <p:sldId id="258" r:id="rId6"/>
    <p:sldId id="260" r:id="rId7"/>
    <p:sldId id="266" r:id="rId8"/>
    <p:sldId id="261" r:id="rId9"/>
    <p:sldId id="265" r:id="rId10"/>
    <p:sldId id="262" r:id="rId11"/>
    <p:sldId id="264" r:id="rId12"/>
    <p:sldId id="270" r:id="rId13"/>
    <p:sldId id="271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3"/>
  </p:normalViewPr>
  <p:slideViewPr>
    <p:cSldViewPr snapToGrid="0" snapToObjects="1">
      <p:cViewPr varScale="1">
        <p:scale>
          <a:sx n="85" d="100"/>
          <a:sy n="85" d="100"/>
        </p:scale>
        <p:origin x="13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D1A1D-8948-A040-995B-5844A20EF16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F7BFA-9CA9-4440-A4EA-9D7D193FB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5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F7BFA-9CA9-4440-A4EA-9D7D193FB3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F7BFA-9CA9-4440-A4EA-9D7D193FB3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0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8C65-886E-9B47-A44F-0FCB79927E26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18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C9851-6CDD-BE48-A5EE-5984ED7D35D3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98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35A9-D0F7-5442-A2A5-3821E328C53A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629E-B9DC-B443-9B3C-488FB46A674F}" type="datetime1">
              <a:rPr lang="en-US" smtClean="0"/>
              <a:t>9/19/2023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782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3821-486F-9243-9B76-6FD3C50D68F1}" type="datetime1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3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B001-C6D2-0E4A-B96A-CF311D277FBC}" type="datetime1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0322B-0C60-1444-AEFC-4D14715B4128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342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774C13B3-1BC8-D648-8EE2-7A64CCA03C3F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990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0576-0F70-C34F-9B09-C14A7A14E59A}" type="datetime1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302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25D0DFE-6C15-674B-B28A-26155C304502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Copyright EV3Lessons, 2016, Last Edit 7/19/2016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8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Introdu</a:t>
            </a:r>
            <a:r>
              <a:rPr lang="ro-RO" dirty="0"/>
              <a:t>cere în utilizarea</a:t>
            </a:r>
            <a:r>
              <a:rPr lang="en-US" dirty="0"/>
              <a:t> Bluetooth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9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3" y="1818870"/>
            <a:ext cx="4424471" cy="4307294"/>
          </a:xfrm>
        </p:spPr>
        <p:txBody>
          <a:bodyPr>
            <a:normAutofit/>
          </a:bodyPr>
          <a:lstStyle/>
          <a:p>
            <a:r>
              <a:rPr lang="ro-RO" dirty="0"/>
              <a:t>Mișcă primul robot cu mâna și trimite puterea motoarelor celuilalt robot.</a:t>
            </a:r>
            <a:r>
              <a:rPr lang="en-US" dirty="0"/>
              <a:t> </a:t>
            </a:r>
          </a:p>
          <a:p>
            <a:r>
              <a:rPr lang="ro-RO" dirty="0"/>
              <a:t>Fă ca robotul cu al doilea brick să primească data și să copie mișcarea.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Provocarea</a:t>
            </a:r>
            <a:r>
              <a:rPr lang="en-US" dirty="0"/>
              <a:t> 2: </a:t>
            </a:r>
            <a:r>
              <a:rPr lang="ro-RO" dirty="0"/>
              <a:t>Înnotători sincronizați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58" y="1818870"/>
            <a:ext cx="3398345" cy="254875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79927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606" y="2268034"/>
            <a:ext cx="7241628" cy="22498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Provocarea </a:t>
            </a:r>
            <a:r>
              <a:rPr lang="en-US" dirty="0"/>
              <a:t>2 Solu</a:t>
            </a:r>
            <a:r>
              <a:rPr lang="ro-RO" dirty="0"/>
              <a:t>ția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656" y="1543711"/>
            <a:ext cx="40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</a:t>
            </a:r>
            <a:r>
              <a:rPr lang="ro-RO" dirty="0"/>
              <a:t>ul de pe robotul ,,</a:t>
            </a:r>
            <a:r>
              <a:rPr lang="en-US" dirty="0"/>
              <a:t>Sender’’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656" y="4313891"/>
            <a:ext cx="353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Codul</a:t>
            </a:r>
            <a:r>
              <a:rPr lang="en-US" dirty="0"/>
              <a:t> de pe </a:t>
            </a:r>
            <a:r>
              <a:rPr lang="en-US" dirty="0" err="1"/>
              <a:t>robotul</a:t>
            </a:r>
            <a:r>
              <a:rPr lang="en-US" dirty="0"/>
              <a:t> ,,Receiver’’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029" y="4476326"/>
            <a:ext cx="4514629" cy="2177645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41682" y="1366310"/>
            <a:ext cx="4277711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dirty="0"/>
              <a:t>Citește fiecare putere a motoarelor și trimite-le utilizând 2 titluri de mesaje diferite la robotul ,,</a:t>
            </a:r>
            <a:r>
              <a:rPr lang="en-US" dirty="0"/>
              <a:t>Receiver’’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177" y="5337300"/>
            <a:ext cx="2679812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Cite</a:t>
            </a:r>
            <a:r>
              <a:rPr lang="ro-RO" dirty="0"/>
              <a:t>ște 2 titluri de mesaje diferite și aplică valorile puterii primite.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51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69243" y="1423299"/>
            <a:ext cx="5259808" cy="4779153"/>
          </a:xfrm>
        </p:spPr>
        <p:txBody>
          <a:bodyPr>
            <a:noAutofit/>
          </a:bodyPr>
          <a:lstStyle/>
          <a:p>
            <a:r>
              <a:rPr lang="ro-RO" sz="1800" dirty="0"/>
              <a:t>Odată ce ai învățat să utilizezi </a:t>
            </a:r>
            <a:r>
              <a:rPr lang="en-US" sz="1800" dirty="0"/>
              <a:t>Bluetooth</a:t>
            </a:r>
            <a:r>
              <a:rPr lang="ro-RO" sz="1800" dirty="0"/>
              <a:t>-ul pe </a:t>
            </a:r>
            <a:r>
              <a:rPr lang="en-US" sz="1800" dirty="0"/>
              <a:t>EV3, </a:t>
            </a:r>
            <a:r>
              <a:rPr lang="ro-RO" sz="1800" dirty="0"/>
              <a:t>poți creea roboți complecși, unde mișcarea este coordonată și sincronizată.</a:t>
            </a:r>
            <a:endParaRPr lang="en-US" sz="1800" dirty="0"/>
          </a:p>
          <a:p>
            <a:r>
              <a:rPr lang="ro-RO" sz="1800" dirty="0"/>
              <a:t>Vulturul lui </a:t>
            </a:r>
            <a:r>
              <a:rPr lang="en-US" sz="1800" dirty="0"/>
              <a:t>Master Lee </a:t>
            </a:r>
            <a:r>
              <a:rPr lang="en-US" sz="1800" dirty="0" err="1"/>
              <a:t>Magpili</a:t>
            </a:r>
            <a:r>
              <a:rPr lang="ro-RO" sz="1800" dirty="0"/>
              <a:t> este un exemplu de astfel de proiecte unde mesajele Blue</a:t>
            </a:r>
            <a:r>
              <a:rPr lang="en-US" sz="1800" dirty="0"/>
              <a:t>tooth</a:t>
            </a:r>
            <a:r>
              <a:rPr lang="ro-RO" sz="1800" dirty="0"/>
              <a:t> sunt utilizate pentru coordonarea mișcării capului, picioarelor și </a:t>
            </a:r>
            <a:r>
              <a:rPr lang="en-US" sz="1800" dirty="0"/>
              <a:t> </a:t>
            </a:r>
            <a:r>
              <a:rPr lang="ro-RO" sz="1800" dirty="0"/>
              <a:t>aripilor </a:t>
            </a:r>
            <a:r>
              <a:rPr lang="en-US" sz="1800" dirty="0"/>
              <a:t>(</a:t>
            </a:r>
            <a:r>
              <a:rPr lang="ro-RO" sz="1800" dirty="0"/>
              <a:t>Fotografiile și codul postat cu permisiune</a:t>
            </a:r>
            <a:r>
              <a:rPr lang="en-US" sz="1800" dirty="0"/>
              <a:t>) </a:t>
            </a:r>
            <a:r>
              <a:rPr lang="ro-RO" sz="1800" dirty="0"/>
              <a:t>Un alt brick utilizează B</a:t>
            </a:r>
            <a:r>
              <a:rPr lang="en-US" sz="1800" dirty="0" err="1"/>
              <a:t>luetooth</a:t>
            </a:r>
            <a:r>
              <a:rPr lang="ro-RO" sz="1800" dirty="0"/>
              <a:t>-ul pentru a controla Vulturul prin telecomandă.</a:t>
            </a:r>
            <a:r>
              <a:rPr lang="en-US" sz="1800" dirty="0"/>
              <a:t> </a:t>
            </a:r>
          </a:p>
          <a:p>
            <a:r>
              <a:rPr lang="ro-RO" sz="1800" dirty="0"/>
              <a:t>Acest proiect solicită următoarele componente pentru pasăre și telecomandă</a:t>
            </a:r>
            <a:r>
              <a:rPr lang="en-US" sz="1800" dirty="0"/>
              <a:t>:</a:t>
            </a:r>
          </a:p>
          <a:p>
            <a:pPr lvl="1"/>
            <a:r>
              <a:rPr lang="de-DE" sz="1800" dirty="0"/>
              <a:t>5 EV3</a:t>
            </a:r>
            <a:r>
              <a:rPr lang="ro-RO" sz="1800" dirty="0"/>
              <a:t>-uri</a:t>
            </a:r>
            <a:endParaRPr lang="de-DE" sz="1800" dirty="0"/>
          </a:p>
          <a:p>
            <a:pPr lvl="1"/>
            <a:r>
              <a:rPr lang="de-DE" sz="1800" dirty="0"/>
              <a:t>17 Moto</a:t>
            </a:r>
            <a:r>
              <a:rPr lang="ro-RO" sz="1800" dirty="0"/>
              <a:t>are</a:t>
            </a:r>
            <a:endParaRPr lang="de-DE" sz="1800" dirty="0"/>
          </a:p>
          <a:p>
            <a:pPr lvl="1"/>
            <a:r>
              <a:rPr lang="de-DE" sz="1800" dirty="0"/>
              <a:t>2 </a:t>
            </a:r>
            <a:r>
              <a:rPr lang="ro-RO" sz="1800" dirty="0"/>
              <a:t>senzori de atingere</a:t>
            </a:r>
            <a:endParaRPr lang="de-DE" sz="1800" dirty="0"/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Să punem toate împreună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255" y="1818870"/>
            <a:ext cx="3456590" cy="460878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205284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Vulturul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98" y="2769344"/>
            <a:ext cx="8839200" cy="2256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840" y="1950577"/>
            <a:ext cx="821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Aceasta este o mică parte a codului ,,</a:t>
            </a:r>
            <a:r>
              <a:rPr lang="en-US" dirty="0"/>
              <a:t>Eagle’’. </a:t>
            </a:r>
            <a:r>
              <a:rPr lang="en-US" dirty="0" err="1"/>
              <a:t>Aici</a:t>
            </a:r>
            <a:r>
              <a:rPr lang="en-US" dirty="0"/>
              <a:t> se </a:t>
            </a:r>
            <a:r>
              <a:rPr lang="en-US" dirty="0" err="1"/>
              <a:t>vede</a:t>
            </a:r>
            <a:r>
              <a:rPr lang="en-US" dirty="0"/>
              <a:t> c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cod</a:t>
            </a:r>
            <a:r>
              <a:rPr lang="ro-RO" dirty="0"/>
              <a:t> are 5 moduri. Astfel, vezi că mesajele sunt transmise către brick-urile EV3 </a:t>
            </a:r>
            <a:r>
              <a:rPr lang="en-US" dirty="0"/>
              <a:t>“Legs1” </a:t>
            </a:r>
            <a:r>
              <a:rPr lang="ro-RO" dirty="0"/>
              <a:t>și</a:t>
            </a:r>
            <a:r>
              <a:rPr lang="en-US" dirty="0"/>
              <a:t> “Wings”.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10" y="5879010"/>
            <a:ext cx="878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Mulțumiri lui </a:t>
            </a:r>
            <a:r>
              <a:rPr lang="en-US" dirty="0"/>
              <a:t>Master Lee </a:t>
            </a:r>
            <a:r>
              <a:rPr lang="en-US" dirty="0" err="1"/>
              <a:t>Magpili</a:t>
            </a:r>
            <a:r>
              <a:rPr lang="en-US" dirty="0"/>
              <a:t> </a:t>
            </a:r>
            <a:r>
              <a:rPr lang="ro-RO" dirty="0"/>
              <a:t>pentru împărtășirea acestui cod cu noi și </a:t>
            </a:r>
            <a:r>
              <a:rPr lang="en-US" dirty="0"/>
              <a:t> EV3Lessons.</a:t>
            </a:r>
          </a:p>
        </p:txBody>
      </p:sp>
    </p:spTree>
    <p:extLst>
      <p:ext uri="{BB962C8B-B14F-4D97-AF65-F5344CB8AC3E}">
        <p14:creationId xmlns:p14="http://schemas.microsoft.com/office/powerpoint/2010/main" val="526641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6B062-A1F3-FF90-7810-FF933A15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27470-ECE6-8392-E7B2-24029A6E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pic>
        <p:nvPicPr>
          <p:cNvPr id="5" name="Picture 2" descr="Creative Commons License">
            <a:hlinkClick r:id="rId2"/>
            <a:extLst>
              <a:ext uri="{FF2B5EF4-FFF2-40B4-BE49-F238E27FC236}">
                <a16:creationId xmlns:a16="http://schemas.microsoft.com/office/drawing/2014/main" id="{5A258443-BD26-62BD-A19F-10F9E72A30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635" y="4338472"/>
            <a:ext cx="2055042" cy="72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A7B27DF-46F1-5F3E-257A-34309381A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51A7D-ED1B-9B7D-06C9-BBE76AEDCB09}"/>
              </a:ext>
            </a:extLst>
          </p:cNvPr>
          <p:cNvSpPr txBox="1"/>
          <p:nvPr/>
        </p:nvSpPr>
        <p:spPr>
          <a:xfrm>
            <a:off x="630766" y="1746268"/>
            <a:ext cx="75662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sz="1800" dirty="0"/>
              <a:t>Această lecție de Mindstorms a fost realizată de </a:t>
            </a:r>
            <a:r>
              <a:rPr lang="en-US" sz="1800" dirty="0"/>
              <a:t>Sanjay </a:t>
            </a:r>
            <a:r>
              <a:rPr lang="en-US" sz="1800" dirty="0" err="1"/>
              <a:t>Seshan</a:t>
            </a:r>
            <a:r>
              <a:rPr lang="en-US" sz="1800" dirty="0"/>
              <a:t> </a:t>
            </a:r>
            <a:r>
              <a:rPr lang="ro-RO" sz="1800" dirty="0"/>
              <a:t>și</a:t>
            </a:r>
            <a:r>
              <a:rPr lang="en-US" sz="1800" dirty="0"/>
              <a:t> Arvind </a:t>
            </a:r>
            <a:r>
              <a:rPr lang="en-US" sz="1800" dirty="0" err="1"/>
              <a:t>Seshan</a:t>
            </a:r>
            <a:r>
              <a:rPr lang="ro-RO" sz="18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o-RO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sz="1800" dirty="0"/>
              <a:t>Mai multe lecții sunt disponibile pe ev3lessons.com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o-RO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o-RO" sz="1800" dirty="0"/>
              <a:t>Această lecție a fost tradusă în limba română de echipa de robotică FTC – ROSOPHIA #21455 RO20.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572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Învățăm cum să utilizăm funcționalitatea Blu</a:t>
            </a:r>
            <a:r>
              <a:rPr lang="en-US" dirty="0" err="1"/>
              <a:t>etooth</a:t>
            </a:r>
            <a:r>
              <a:rPr lang="en-US" dirty="0"/>
              <a:t> </a:t>
            </a:r>
            <a:r>
              <a:rPr lang="ro-RO" dirty="0"/>
              <a:t>pe </a:t>
            </a:r>
            <a:r>
              <a:rPr lang="en-US" dirty="0"/>
              <a:t>EV3</a:t>
            </a:r>
          </a:p>
          <a:p>
            <a:r>
              <a:rPr lang="ro-RO" dirty="0"/>
              <a:t>Învățăm să primim și să trimitem mesaje între brick-urile EV3.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46410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Bluetooth</a:t>
            </a:r>
            <a:r>
              <a:rPr lang="ro-RO" dirty="0"/>
              <a:t>-ul utilizează frecvențe radio pentru a comunica între diverse echipamente </a:t>
            </a:r>
            <a:endParaRPr lang="en-US" dirty="0"/>
          </a:p>
          <a:p>
            <a:r>
              <a:rPr lang="ro-RO" dirty="0"/>
              <a:t>Brick-urile</a:t>
            </a:r>
            <a:r>
              <a:rPr lang="en-US" dirty="0"/>
              <a:t> EV3 u</a:t>
            </a:r>
            <a:r>
              <a:rPr lang="ro-RO" dirty="0"/>
              <a:t>tilizează</a:t>
            </a:r>
            <a:r>
              <a:rPr lang="en-US" dirty="0"/>
              <a:t> Bluetooth</a:t>
            </a:r>
            <a:r>
              <a:rPr lang="ro-RO" dirty="0"/>
              <a:t>-ul pentru a descărca programele fără fir</a:t>
            </a:r>
            <a:endParaRPr lang="en-US" dirty="0"/>
          </a:p>
          <a:p>
            <a:r>
              <a:rPr lang="ro-RO" dirty="0"/>
              <a:t>Brick-urile EV3 de asemenea utilizează B</a:t>
            </a:r>
            <a:r>
              <a:rPr lang="en-US" dirty="0" err="1"/>
              <a:t>luetooth</a:t>
            </a:r>
            <a:r>
              <a:rPr lang="ro-RO" dirty="0"/>
              <a:t>-ul pentru a se conecta la un alt </a:t>
            </a:r>
            <a:r>
              <a:rPr lang="en-US" dirty="0"/>
              <a:t>EV3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este </a:t>
            </a:r>
            <a:r>
              <a:rPr lang="en-US" dirty="0"/>
              <a:t>Bluetooth</a:t>
            </a:r>
            <a:r>
              <a:rPr lang="ro-RO" dirty="0"/>
              <a:t>-ul</a:t>
            </a:r>
            <a:r>
              <a:rPr lang="en-US" dirty="0"/>
              <a:t>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51248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17641" y="4540468"/>
            <a:ext cx="4052623" cy="1585695"/>
          </a:xfrm>
        </p:spPr>
        <p:txBody>
          <a:bodyPr>
            <a:normAutofit fontScale="85000" lnSpcReduction="10000"/>
          </a:bodyPr>
          <a:lstStyle/>
          <a:p>
            <a:r>
              <a:rPr lang="ro-RO" dirty="0"/>
              <a:t>Putem coordona mai mulți roboți</a:t>
            </a:r>
            <a:r>
              <a:rPr lang="en-US" dirty="0"/>
              <a:t> </a:t>
            </a:r>
          </a:p>
          <a:p>
            <a:pPr lvl="1"/>
            <a:r>
              <a:rPr lang="ro-RO" dirty="0"/>
              <a:t>Îi putem face să execute acțiuni similare</a:t>
            </a:r>
            <a:endParaRPr lang="en-US" dirty="0"/>
          </a:p>
          <a:p>
            <a:pPr lvl="1"/>
            <a:r>
              <a:rPr lang="ro-RO" dirty="0"/>
              <a:t>Putem sincroniza acțiunile lor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De ce să utilizăm </a:t>
            </a:r>
            <a:r>
              <a:rPr lang="en-US" dirty="0"/>
              <a:t>Bluetooth</a:t>
            </a:r>
            <a:r>
              <a:rPr lang="ro-RO" dirty="0"/>
              <a:t>-ul la </a:t>
            </a:r>
            <a:r>
              <a:rPr lang="en-US" dirty="0"/>
              <a:t>EV3?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58" y="1818870"/>
            <a:ext cx="3398345" cy="2548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84" y="1818870"/>
            <a:ext cx="3400223" cy="2551442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550593" y="4540467"/>
            <a:ext cx="3940609" cy="1585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Contro</a:t>
            </a:r>
            <a:r>
              <a:rPr lang="ro-RO" dirty="0"/>
              <a:t>lăm un singur robot mare cu mai multe brick-uri</a:t>
            </a:r>
            <a:endParaRPr lang="en-US" dirty="0"/>
          </a:p>
          <a:p>
            <a:r>
              <a:rPr lang="ro-RO" dirty="0"/>
              <a:t>O alternativă este conectarea în cascadă</a:t>
            </a:r>
            <a:r>
              <a:rPr lang="en-US" dirty="0"/>
              <a:t>: </a:t>
            </a:r>
            <a:r>
              <a:rPr lang="ro-RO" dirty="0"/>
              <a:t>Cere mai puține fire dar are nevoie de programe separate.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2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Dăm fiecărui brick un nume unic </a:t>
            </a:r>
            <a:r>
              <a:rPr lang="en-US" dirty="0"/>
              <a:t>(</a:t>
            </a:r>
            <a:r>
              <a:rPr lang="ro-RO" dirty="0"/>
              <a:t>Sender și Receiver pentru această lecție</a:t>
            </a:r>
            <a:r>
              <a:rPr lang="en-US" dirty="0"/>
              <a:t>)</a:t>
            </a:r>
          </a:p>
          <a:p>
            <a:r>
              <a:rPr lang="en-US" dirty="0"/>
              <a:t>U</a:t>
            </a:r>
            <a:r>
              <a:rPr lang="ro-RO" dirty="0"/>
              <a:t>tilizăm un cablu pentru descărcarea codului în brick-uri</a:t>
            </a:r>
            <a:r>
              <a:rPr lang="en-US" dirty="0"/>
              <a:t> (</a:t>
            </a:r>
            <a:r>
              <a:rPr lang="ro-RO" dirty="0"/>
              <a:t>și nu prin bluetooth</a:t>
            </a:r>
            <a:r>
              <a:rPr lang="en-US" dirty="0"/>
              <a:t>). </a:t>
            </a:r>
            <a:r>
              <a:rPr lang="ro-RO" dirty="0"/>
              <a:t>Nu te poți conecta între EV3-uri și PC prin bluetooth în același timp.</a:t>
            </a:r>
            <a:endParaRPr lang="en-US" dirty="0"/>
          </a:p>
          <a:p>
            <a:r>
              <a:rPr lang="ro-RO" dirty="0"/>
              <a:t>În provocările din această lecție, deschidem robotul care primește mesajul, primul și apoi transmițătorul. Aceasta pentru că în Provocarea 1 se trimite o singura dată mesajul.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Sfaturi pentru succes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15180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</a:t>
            </a:r>
            <a:r>
              <a:rPr lang="ro-RO" dirty="0"/>
              <a:t>ivarea</a:t>
            </a:r>
            <a:r>
              <a:rPr lang="en-US" dirty="0"/>
              <a:t> Bluetooth</a:t>
            </a:r>
            <a:r>
              <a:rPr lang="ro-RO" dirty="0"/>
              <a:t>-ul pe</a:t>
            </a:r>
            <a:r>
              <a:rPr lang="en-US" dirty="0"/>
              <a:t> EV3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74772" y="1600200"/>
            <a:ext cx="4733256" cy="4525963"/>
          </a:xfrm>
        </p:spPr>
        <p:txBody>
          <a:bodyPr>
            <a:normAutofit fontScale="85000" lnSpcReduction="20000"/>
          </a:bodyPr>
          <a:lstStyle/>
          <a:p>
            <a:r>
              <a:rPr lang="ro-RO" dirty="0"/>
              <a:t>Dechide </a:t>
            </a:r>
            <a:r>
              <a:rPr lang="en-US" dirty="0"/>
              <a:t>Bluetooth</a:t>
            </a:r>
            <a:r>
              <a:rPr lang="ro-RO" dirty="0"/>
              <a:t>-ul</a:t>
            </a:r>
            <a:r>
              <a:rPr lang="en-US" dirty="0"/>
              <a:t>:</a:t>
            </a:r>
          </a:p>
          <a:p>
            <a:pPr lvl="1"/>
            <a:r>
              <a:rPr lang="ro-RO" dirty="0"/>
              <a:t>În meniul de </a:t>
            </a:r>
            <a:r>
              <a:rPr lang="en-US" dirty="0"/>
              <a:t>EV3, </a:t>
            </a:r>
            <a:r>
              <a:rPr lang="ro-RO" dirty="0"/>
              <a:t>mergi la simbolul care arată ca o cheie.</a:t>
            </a:r>
            <a:endParaRPr lang="en-US" dirty="0"/>
          </a:p>
          <a:p>
            <a:pPr lvl="1"/>
            <a:r>
              <a:rPr lang="ro-RO" dirty="0"/>
              <a:t>Mergi până la cuvântul ,,bluet</a:t>
            </a:r>
            <a:r>
              <a:rPr lang="en-US" dirty="0" err="1"/>
              <a:t>ooth</a:t>
            </a:r>
            <a:r>
              <a:rPr lang="en-US" dirty="0"/>
              <a:t>” </a:t>
            </a:r>
            <a:r>
              <a:rPr lang="ro-RO" dirty="0"/>
              <a:t>și activează-l.</a:t>
            </a:r>
            <a:endParaRPr lang="en-US" dirty="0"/>
          </a:p>
          <a:p>
            <a:r>
              <a:rPr lang="ro-RO" dirty="0"/>
              <a:t>Pentru a ne conecta la alt brick mergi înapoi în meniul </a:t>
            </a:r>
            <a:r>
              <a:rPr lang="en-US" dirty="0"/>
              <a:t>Bluetooth</a:t>
            </a:r>
          </a:p>
          <a:p>
            <a:pPr lvl="1"/>
            <a:r>
              <a:rPr lang="ro-RO" dirty="0"/>
              <a:t>Mergi la </a:t>
            </a:r>
            <a:r>
              <a:rPr lang="en-US" dirty="0"/>
              <a:t> “Connections”</a:t>
            </a:r>
          </a:p>
          <a:p>
            <a:pPr lvl="1"/>
            <a:r>
              <a:rPr lang="en-US" dirty="0"/>
              <a:t>Select</a:t>
            </a:r>
            <a:r>
              <a:rPr lang="ro-RO" dirty="0"/>
              <a:t>ează</a:t>
            </a:r>
            <a:r>
              <a:rPr lang="en-US" dirty="0"/>
              <a:t> “Search” </a:t>
            </a:r>
            <a:r>
              <a:rPr lang="ro-RO" dirty="0"/>
              <a:t>și găsește numele celuilalt brick</a:t>
            </a:r>
            <a:endParaRPr lang="en-US" dirty="0"/>
          </a:p>
          <a:p>
            <a:r>
              <a:rPr lang="ro-RO" dirty="0"/>
              <a:t>Poți de asemenea să manageriezi conexiunile tale cu block-ul </a:t>
            </a:r>
            <a:r>
              <a:rPr lang="en-US" dirty="0"/>
              <a:t>Bluetooth Connection.  </a:t>
            </a:r>
            <a:r>
              <a:rPr lang="ro-RO" dirty="0"/>
              <a:t>Dar noi nu utilizăm acest block în această lecție.</a:t>
            </a:r>
            <a:endParaRPr lang="en-US" dirty="0"/>
          </a:p>
        </p:txBody>
      </p:sp>
      <p:pic>
        <p:nvPicPr>
          <p:cNvPr id="6" name="Picture 4" descr="C:\Users\mjones\Desktop\Connect a Host Computer Running Windows to an EV3 Brick Using Bluetooth - MATLAB &amp; Simulink_files\bt_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09"/>
          <a:stretch/>
        </p:blipFill>
        <p:spPr bwMode="auto">
          <a:xfrm>
            <a:off x="5924234" y="3863181"/>
            <a:ext cx="2546350" cy="168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jones\Desktop\Connect a Host Computer Running Windows to an EV3 Brick Using Bluetooth - MATLAB &amp; Simulink_files\bt_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33"/>
          <a:stretch/>
        </p:blipFill>
        <p:spPr bwMode="auto">
          <a:xfrm>
            <a:off x="5924234" y="1786758"/>
            <a:ext cx="2546350" cy="168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51614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4" y="1818870"/>
            <a:ext cx="3636196" cy="4307294"/>
          </a:xfrm>
        </p:spPr>
        <p:txBody>
          <a:bodyPr>
            <a:normAutofit/>
          </a:bodyPr>
          <a:lstStyle/>
          <a:p>
            <a:r>
              <a:rPr lang="ro-RO" dirty="0"/>
              <a:t>Block-ul</a:t>
            </a:r>
            <a:r>
              <a:rPr lang="en-US" dirty="0"/>
              <a:t> </a:t>
            </a:r>
            <a:r>
              <a:rPr lang="ro-RO" dirty="0"/>
              <a:t>,,M</a:t>
            </a:r>
            <a:r>
              <a:rPr lang="en-US" dirty="0" err="1"/>
              <a:t>essaging</a:t>
            </a:r>
            <a:r>
              <a:rPr lang="en-US" dirty="0"/>
              <a:t>’’</a:t>
            </a:r>
            <a:r>
              <a:rPr lang="ro-RO" dirty="0"/>
              <a:t> poate fi găsit în Paleta albastră de comenzi.</a:t>
            </a:r>
            <a:endParaRPr lang="en-US" dirty="0"/>
          </a:p>
          <a:p>
            <a:pPr lvl="1"/>
            <a:endParaRPr lang="en-US" dirty="0"/>
          </a:p>
          <a:p>
            <a:r>
              <a:rPr lang="ro-RO" dirty="0"/>
              <a:t>Vei utiliza de asemenea block-ul ,,</a:t>
            </a:r>
            <a:r>
              <a:rPr lang="en-US" dirty="0"/>
              <a:t>Wait For’’</a:t>
            </a:r>
            <a:r>
              <a:rPr lang="ro-RO" dirty="0"/>
              <a:t> în modul ,,</a:t>
            </a:r>
            <a:r>
              <a:rPr lang="en-US" dirty="0" err="1"/>
              <a:t>Messagin</a:t>
            </a:r>
            <a:r>
              <a:rPr lang="ro-RO" dirty="0"/>
              <a:t>g</a:t>
            </a:r>
            <a:r>
              <a:rPr lang="en-US" dirty="0"/>
              <a:t>’’.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Block nou</a:t>
            </a:r>
            <a:r>
              <a:rPr lang="en-US" dirty="0"/>
              <a:t>: Messaging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097" y="3025370"/>
            <a:ext cx="2698606" cy="3421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096" y="1818870"/>
            <a:ext cx="3035300" cy="241300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97974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818870"/>
            <a:ext cx="4583671" cy="4618162"/>
          </a:xfrm>
        </p:spPr>
        <p:txBody>
          <a:bodyPr>
            <a:normAutofit fontScale="77500" lnSpcReduction="20000"/>
          </a:bodyPr>
          <a:lstStyle/>
          <a:p>
            <a:r>
              <a:rPr lang="ro-RO" dirty="0"/>
              <a:t>Trimite mesajul </a:t>
            </a:r>
            <a:r>
              <a:rPr lang="en-US" dirty="0"/>
              <a:t>“Hello World”</a:t>
            </a:r>
            <a:r>
              <a:rPr lang="ro-RO" dirty="0"/>
              <a:t> unui alt brick</a:t>
            </a:r>
            <a:endParaRPr lang="en-US" dirty="0"/>
          </a:p>
          <a:p>
            <a:r>
              <a:rPr lang="ro-RO" dirty="0"/>
              <a:t>Al doilea brick ar trebui să primească mesajul și să-l afișeze pe ecran timp de 5 secunde.</a:t>
            </a:r>
            <a:endParaRPr lang="en-US" dirty="0"/>
          </a:p>
          <a:p>
            <a:r>
              <a:rPr lang="ro-RO" dirty="0"/>
              <a:t>Sfaturi</a:t>
            </a:r>
            <a:r>
              <a:rPr lang="en-US" dirty="0"/>
              <a:t>: </a:t>
            </a:r>
          </a:p>
          <a:p>
            <a:pPr lvl="1"/>
            <a:r>
              <a:rPr lang="ro-RO" dirty="0"/>
              <a:t>Va trebui să împerechezi cei 2 roboți înainte </a:t>
            </a:r>
            <a:endParaRPr lang="en-US" dirty="0"/>
          </a:p>
          <a:p>
            <a:pPr lvl="1"/>
            <a:r>
              <a:rPr lang="ro-RO" dirty="0"/>
              <a:t>Numește unul din roboți ,, </a:t>
            </a:r>
            <a:r>
              <a:rPr lang="en-US" dirty="0"/>
              <a:t>Sender’’ </a:t>
            </a:r>
            <a:r>
              <a:rPr lang="ro-RO" dirty="0"/>
              <a:t>și altul ,,</a:t>
            </a:r>
            <a:r>
              <a:rPr lang="en-US" dirty="0"/>
              <a:t>Receiver’’</a:t>
            </a:r>
            <a:r>
              <a:rPr lang="ro-RO" dirty="0"/>
              <a:t> pentru această provocare</a:t>
            </a:r>
            <a:endParaRPr lang="en-US" dirty="0"/>
          </a:p>
          <a:p>
            <a:pPr lvl="1"/>
            <a:r>
              <a:rPr lang="ro-RO" dirty="0"/>
              <a:t>Pentru acestă provocare, vei utiliza block-ul </a:t>
            </a:r>
            <a:r>
              <a:rPr lang="en-US" dirty="0"/>
              <a:t>Messaging 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Send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Text</a:t>
            </a:r>
          </a:p>
          <a:p>
            <a:pPr lvl="1"/>
            <a:r>
              <a:rPr lang="ro-RO" dirty="0"/>
              <a:t>Vei utiliza block-ul ,,</a:t>
            </a:r>
            <a:r>
              <a:rPr lang="en-US" dirty="0"/>
              <a:t>Wait For’’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mo</a:t>
            </a:r>
            <a:r>
              <a:rPr lang="ro-RO" dirty="0"/>
              <a:t>dul</a:t>
            </a:r>
            <a:r>
              <a:rPr lang="en-US" dirty="0"/>
              <a:t> Messaging </a:t>
            </a:r>
            <a:r>
              <a:rPr lang="en-US" dirty="0">
                <a:sym typeface="Wingdings"/>
              </a:rPr>
              <a:t> Change </a:t>
            </a:r>
            <a:r>
              <a:rPr lang="en-US" dirty="0"/>
              <a:t> 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Provocarea</a:t>
            </a:r>
            <a:r>
              <a:rPr lang="en-US" dirty="0"/>
              <a:t>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442" y="1818870"/>
            <a:ext cx="2320212" cy="1740159"/>
          </a:xfrm>
          <a:prstGeom prst="rect">
            <a:avLst/>
          </a:prstGeom>
        </p:spPr>
      </p:pic>
      <p:pic>
        <p:nvPicPr>
          <p:cNvPr id="5" name="IMG_71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1999" y="3767130"/>
            <a:ext cx="4376532" cy="246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8023" y="5941498"/>
            <a:ext cx="92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027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Provocarea</a:t>
            </a:r>
            <a:r>
              <a:rPr lang="en-US" dirty="0"/>
              <a:t> 1 Solu</a:t>
            </a:r>
            <a:r>
              <a:rPr lang="ro-RO" dirty="0"/>
              <a:t>ția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" y="4799330"/>
            <a:ext cx="76581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141" y="1757601"/>
            <a:ext cx="3365500" cy="168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710" y="1964760"/>
            <a:ext cx="1281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</a:t>
            </a:r>
            <a:r>
              <a:rPr lang="ro-RO" dirty="0"/>
              <a:t>ul de pe robotul ,,</a:t>
            </a:r>
            <a:r>
              <a:rPr lang="en-US" dirty="0"/>
              <a:t>Sender’’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2141" y="4381394"/>
            <a:ext cx="517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Codul</a:t>
            </a:r>
            <a:r>
              <a:rPr lang="en-US" dirty="0"/>
              <a:t> de pe </a:t>
            </a:r>
            <a:r>
              <a:rPr lang="en-US" dirty="0" err="1"/>
              <a:t>robotul</a:t>
            </a:r>
            <a:r>
              <a:rPr lang="en-US" dirty="0"/>
              <a:t> ,,Receiver’’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4966" y="1784818"/>
            <a:ext cx="3486368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mesajul</a:t>
            </a:r>
            <a:r>
              <a:rPr lang="en-US" dirty="0"/>
              <a:t> “Hello World” </a:t>
            </a:r>
            <a:r>
              <a:rPr lang="en-US" dirty="0" err="1"/>
              <a:t>robotului</a:t>
            </a:r>
            <a:r>
              <a:rPr lang="en-US" dirty="0"/>
              <a:t> ,,Receiver’’.  </a:t>
            </a:r>
            <a:r>
              <a:rPr lang="en-US" dirty="0" err="1"/>
              <a:t>Titlul</a:t>
            </a:r>
            <a:r>
              <a:rPr lang="en-US" dirty="0"/>
              <a:t> </a:t>
            </a:r>
            <a:r>
              <a:rPr lang="en-US" dirty="0" err="1"/>
              <a:t>mesajului</a:t>
            </a:r>
            <a:r>
              <a:rPr lang="en-US" dirty="0"/>
              <a:t> “Greeting” </a:t>
            </a:r>
            <a:r>
              <a:rPr lang="en-US" dirty="0" err="1"/>
              <a:t>trebuie</a:t>
            </a:r>
            <a:r>
              <a:rPr lang="en-US" dirty="0"/>
              <a:t> s</a:t>
            </a:r>
            <a:r>
              <a:rPr lang="ro-RO" dirty="0"/>
              <a:t>ă corespundă cu programul ,,R</a:t>
            </a:r>
            <a:r>
              <a:rPr lang="en-US" dirty="0"/>
              <a:t>e</a:t>
            </a:r>
            <a:r>
              <a:rPr lang="ro-RO" dirty="0"/>
              <a:t>ceiver</a:t>
            </a:r>
            <a:r>
              <a:rPr lang="en-US" dirty="0"/>
              <a:t>’’.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33528" y="3934369"/>
            <a:ext cx="2632403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dirty="0"/>
              <a:t>,,</a:t>
            </a:r>
            <a:r>
              <a:rPr lang="en-US" dirty="0"/>
              <a:t>Wait for’’ un </a:t>
            </a:r>
            <a:r>
              <a:rPr lang="en-US" dirty="0" err="1"/>
              <a:t>mesaj</a:t>
            </a:r>
            <a:r>
              <a:rPr lang="en-US" dirty="0"/>
              <a:t> de la </a:t>
            </a:r>
            <a:r>
              <a:rPr lang="en-US" dirty="0" err="1"/>
              <a:t>primul</a:t>
            </a:r>
            <a:r>
              <a:rPr lang="en-US" dirty="0"/>
              <a:t> robot </a:t>
            </a:r>
            <a:r>
              <a:rPr lang="ro-RO" dirty="0"/>
              <a:t>și</a:t>
            </a:r>
            <a:r>
              <a:rPr lang="en-US" dirty="0"/>
              <a:t> </a:t>
            </a:r>
            <a:r>
              <a:rPr lang="en-US" dirty="0" err="1"/>
              <a:t>afi</a:t>
            </a:r>
            <a:r>
              <a:rPr lang="ro-RO" dirty="0"/>
              <a:t>ș</a:t>
            </a:r>
            <a:r>
              <a:rPr lang="en-US" dirty="0" err="1"/>
              <a:t>eaz</a:t>
            </a:r>
            <a:r>
              <a:rPr lang="ro-RO" dirty="0"/>
              <a:t>ă textul timp de 5 secunde.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84494587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1354</TotalTime>
  <Words>888</Words>
  <Application>Microsoft Office PowerPoint</Application>
  <PresentationFormat>On-screen Show (4:3)</PresentationFormat>
  <Paragraphs>85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 Neue</vt:lpstr>
      <vt:lpstr>Wingdings</vt:lpstr>
      <vt:lpstr>advanced</vt:lpstr>
      <vt:lpstr>Introducere în utilizarea Bluetooth</vt:lpstr>
      <vt:lpstr>Obiective</vt:lpstr>
      <vt:lpstr>Ce este Bluetooth-ul?</vt:lpstr>
      <vt:lpstr>De ce să utilizăm Bluetooth-ul la EV3?</vt:lpstr>
      <vt:lpstr>Sfaturi pentru succes</vt:lpstr>
      <vt:lpstr>Activarea Bluetooth-ul pe EV3</vt:lpstr>
      <vt:lpstr>Block nou: Messaging</vt:lpstr>
      <vt:lpstr>Provocarea 1</vt:lpstr>
      <vt:lpstr>Provocarea 1 Soluția</vt:lpstr>
      <vt:lpstr>Provocarea 2: Înnotători sincronizați</vt:lpstr>
      <vt:lpstr>Provocarea 2 Soluția</vt:lpstr>
      <vt:lpstr>Să punem toate împreună</vt:lpstr>
      <vt:lpstr>Vulturul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Bluetooth</dc:title>
  <dc:creator>Srinivasan Seshan</dc:creator>
  <cp:lastModifiedBy>Adnim</cp:lastModifiedBy>
  <cp:revision>59</cp:revision>
  <cp:lastPrinted>2016-06-09T20:27:51Z</cp:lastPrinted>
  <dcterms:created xsi:type="dcterms:W3CDTF">2016-06-09T15:01:56Z</dcterms:created>
  <dcterms:modified xsi:type="dcterms:W3CDTF">2023-09-19T19:26:06Z</dcterms:modified>
</cp:coreProperties>
</file>